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322" r:id="rId3"/>
    <p:sldId id="336" r:id="rId4"/>
    <p:sldId id="273" r:id="rId5"/>
    <p:sldId id="344" r:id="rId6"/>
    <p:sldId id="345" r:id="rId7"/>
    <p:sldId id="346" r:id="rId8"/>
    <p:sldId id="347" r:id="rId9"/>
    <p:sldId id="350" r:id="rId10"/>
    <p:sldId id="337" r:id="rId11"/>
    <p:sldId id="338" r:id="rId12"/>
    <p:sldId id="339" r:id="rId13"/>
    <p:sldId id="274" r:id="rId14"/>
    <p:sldId id="340" r:id="rId15"/>
    <p:sldId id="341" r:id="rId16"/>
    <p:sldId id="275" r:id="rId17"/>
    <p:sldId id="348" r:id="rId18"/>
    <p:sldId id="276" r:id="rId19"/>
    <p:sldId id="277" r:id="rId20"/>
    <p:sldId id="342" r:id="rId21"/>
    <p:sldId id="343" r:id="rId22"/>
    <p:sldId id="349" r:id="rId23"/>
    <p:sldId id="259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/>
        </p14:section>
        <p14:section name="The Basics" id="{99C36858-EA01-0C42-85EC-90E776DB9252}">
          <p14:sldIdLst>
            <p14:sldId id="336"/>
            <p14:sldId id="273"/>
            <p14:sldId id="344"/>
            <p14:sldId id="345"/>
            <p14:sldId id="346"/>
            <p14:sldId id="347"/>
            <p14:sldId id="350"/>
            <p14:sldId id="337"/>
            <p14:sldId id="338"/>
            <p14:sldId id="339"/>
            <p14:sldId id="274"/>
            <p14:sldId id="340"/>
            <p14:sldId id="341"/>
            <p14:sldId id="275"/>
            <p14:sldId id="348"/>
            <p14:sldId id="276"/>
            <p14:sldId id="277"/>
            <p14:sldId id="342"/>
            <p14:sldId id="343"/>
            <p14:sldId id="349"/>
          </p14:sldIdLst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76923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intro-react-native-components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reactnative.dev/docs/image" TargetMode="External"/><Relationship Id="rId5" Type="http://schemas.openxmlformats.org/officeDocument/2006/relationships/hyperlink" Target="https://reactnative.dev/docs/text" TargetMode="External"/><Relationship Id="rId4" Type="http://schemas.openxmlformats.org/officeDocument/2006/relationships/hyperlink" Target="https://reactnative.dev/docs/view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state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606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reactnative.dev</a:t>
            </a:r>
            <a:r>
              <a:rPr lang="en-US" dirty="0"/>
              <a:t>/docs/tutorial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3917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reactnative.dev</a:t>
            </a:r>
            <a:r>
              <a:rPr lang="en-US" dirty="0"/>
              <a:t>/docs/props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4194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Using </a:t>
            </a:r>
            <a:r>
              <a:rPr lang="en-US" dirty="0"/>
              <a:t>name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as a prop lets us customize the </a:t>
            </a:r>
            <a:r>
              <a:rPr lang="en-US" dirty="0"/>
              <a:t>Greeting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component, so we can reuse that component for each of our greetings. This example also uses the </a:t>
            </a:r>
            <a:r>
              <a:rPr lang="en-US" dirty="0"/>
              <a:t>Greeting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component in JSX, similar to the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Core Components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other new thing going on here is the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View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component. A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View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is useful as a container for other components, to help control style and layout.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With </a:t>
            </a:r>
            <a:r>
              <a:rPr lang="en-US" dirty="0"/>
              <a:t>props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 the basic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5"/>
              </a:rPr>
              <a:t>Text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6"/>
              </a:rPr>
              <a:t>Image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and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View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components, you can build a wide variety of static screens.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4205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https://reactnative.dev/docs/0.61/state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7449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32575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0" r:id="rId3"/>
    <p:sldLayoutId id="2147483650" r:id="rId4"/>
    <p:sldLayoutId id="2147483651" r:id="rId5"/>
    <p:sldLayoutId id="2147483652" r:id="rId6"/>
    <p:sldLayoutId id="2147483653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abeljs.io/learn-es2015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native.dev/docs/0.61/intro-react-native-components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mobx.js.org/" TargetMode="External"/><Relationship Id="rId2" Type="http://schemas.openxmlformats.org/officeDocument/2006/relationships/hyperlink" Target="https://redux.js.org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reactnative.dev/docs/0.61/style" TargetMode="External"/><Relationship Id="rId4" Type="http://schemas.openxmlformats.org/officeDocument/2006/relationships/hyperlink" Target="https://reactjs.org/docs/react-component.html#setstate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C46F9-8EA7-3D42-82AB-86ECD4E3CA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C1246F-B9F4-3D46-A967-DFB2EDBD8CEE}"/>
              </a:ext>
            </a:extLst>
          </p:cNvPr>
          <p:cNvSpPr txBox="1"/>
          <p:nvPr/>
        </p:nvSpPr>
        <p:spPr>
          <a:xfrm>
            <a:off x="635792" y="883040"/>
            <a:ext cx="6330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What's going on here?</a:t>
            </a:r>
            <a:endParaRPr lang="en-VN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085022-A4BC-4646-962E-287D535BA2FE}"/>
              </a:ext>
            </a:extLst>
          </p:cNvPr>
          <p:cNvSpPr txBox="1"/>
          <p:nvPr/>
        </p:nvSpPr>
        <p:spPr>
          <a:xfrm>
            <a:off x="1070674" y="1628507"/>
            <a:ext cx="891152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Some of the things in here might not look like JavaScript to you. Don't panic. </a:t>
            </a:r>
            <a:r>
              <a:rPr lang="en-US" sz="1800" i="1" dirty="0"/>
              <a:t>This is the future</a:t>
            </a:r>
            <a:r>
              <a:rPr lang="en-US" sz="1800" dirty="0"/>
              <a:t>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First of all, ES2015 (also known as ES6) is a set of improvements to JavaScript that is now part of the official standard, but not yet supported by all browsers, so often it isn't used yet in web development.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React Native ships with ES2015 support, so you can use this stuff without worrying about compatibility. import, from, class, and extends in the example above are all ES2015 features.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If you aren't familiar with ES2015, you can probably pick it up by reading through sample code like this tutorial has. If you want, </a:t>
            </a:r>
            <a:r>
              <a:rPr lang="en-US" sz="1800" dirty="0">
                <a:hlinkClick r:id="rId2"/>
              </a:rPr>
              <a:t>this page</a:t>
            </a:r>
            <a:r>
              <a:rPr lang="en-US" sz="1800" dirty="0"/>
              <a:t> has a good overview of ES2015 features.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526664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C46F9-8EA7-3D42-82AB-86ECD4E3CA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085022-A4BC-4646-962E-287D535BA2FE}"/>
              </a:ext>
            </a:extLst>
          </p:cNvPr>
          <p:cNvSpPr txBox="1"/>
          <p:nvPr/>
        </p:nvSpPr>
        <p:spPr>
          <a:xfrm>
            <a:off x="774915" y="1441342"/>
            <a:ext cx="8911526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The other unusual thing in this code example is </a:t>
            </a:r>
            <a:r>
              <a:rPr lang="en-US" sz="1800" dirty="0">
                <a:highlight>
                  <a:srgbClr val="C0C0C0"/>
                </a:highlight>
              </a:rPr>
              <a:t>&lt;View&gt;&lt;Text&gt;Hello world!&lt;/Text&gt;&lt;/View&gt;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is JSX - a syntax for embedding XML within JavaScript.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Many frameworks use a specialized templating language which lets you embed code inside markup language.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In React, this is reversed. JSX lets you write your markup language inside code.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It looks like HTML on the web, except instead of web things like </a:t>
            </a:r>
            <a:r>
              <a:rPr lang="en-US" sz="1800" dirty="0">
                <a:highlight>
                  <a:srgbClr val="C0C0C0"/>
                </a:highlight>
              </a:rPr>
              <a:t>&lt;div&gt; </a:t>
            </a:r>
            <a:r>
              <a:rPr lang="en-US" sz="1800" dirty="0"/>
              <a:t>or </a:t>
            </a:r>
            <a:r>
              <a:rPr lang="en-US" sz="1800" dirty="0">
                <a:highlight>
                  <a:srgbClr val="C0C0C0"/>
                </a:highlight>
              </a:rPr>
              <a:t>&lt;span&gt;</a:t>
            </a:r>
            <a:r>
              <a:rPr lang="en-US" sz="1800" dirty="0"/>
              <a:t>, you use React components. In this case, </a:t>
            </a:r>
            <a:r>
              <a:rPr lang="en-US" sz="1800" dirty="0">
                <a:highlight>
                  <a:srgbClr val="C0C0C0"/>
                </a:highlight>
              </a:rPr>
              <a:t>&lt;Text&gt; </a:t>
            </a:r>
            <a:r>
              <a:rPr lang="en-US" sz="1800" dirty="0"/>
              <a:t>is a </a:t>
            </a:r>
            <a:r>
              <a:rPr lang="en-US" sz="1800" dirty="0">
                <a:hlinkClick r:id="rId2"/>
              </a:rPr>
              <a:t>Core Component</a:t>
            </a:r>
            <a:r>
              <a:rPr lang="en-US" sz="1800" dirty="0"/>
              <a:t> that displays some text and </a:t>
            </a:r>
            <a:r>
              <a:rPr lang="en-US" sz="1800" dirty="0">
                <a:highlight>
                  <a:srgbClr val="C0C0C0"/>
                </a:highlight>
              </a:rPr>
              <a:t>View</a:t>
            </a:r>
            <a:r>
              <a:rPr lang="en-US" sz="1800" dirty="0"/>
              <a:t> is like the </a:t>
            </a:r>
            <a:r>
              <a:rPr lang="en-US" sz="1800" dirty="0">
                <a:highlight>
                  <a:srgbClr val="C0C0C0"/>
                </a:highlight>
              </a:rPr>
              <a:t>&lt;div&gt; </a:t>
            </a:r>
            <a:r>
              <a:rPr lang="en-US" sz="1800" dirty="0"/>
              <a:t>or </a:t>
            </a:r>
            <a:r>
              <a:rPr lang="en-US" sz="1800" dirty="0">
                <a:highlight>
                  <a:srgbClr val="C0C0C0"/>
                </a:highlight>
              </a:rPr>
              <a:t>&lt;span&gt;</a:t>
            </a:r>
            <a:r>
              <a:rPr lang="en-US" sz="1800" dirty="0"/>
              <a:t>.</a:t>
            </a:r>
          </a:p>
          <a:p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391317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D01BD5-9D40-BC4E-824A-442D9515D0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A20B67-247D-1E48-BB9C-6E1462990DC0}"/>
              </a:ext>
            </a:extLst>
          </p:cNvPr>
          <p:cNvSpPr txBox="1"/>
          <p:nvPr/>
        </p:nvSpPr>
        <p:spPr>
          <a:xfrm>
            <a:off x="1100740" y="1902271"/>
            <a:ext cx="98565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code is defining </a:t>
            </a:r>
            <a:r>
              <a:rPr lang="en-US" sz="1800" b="1" dirty="0" err="1"/>
              <a:t>HelloWorldApp</a:t>
            </a:r>
            <a:r>
              <a:rPr lang="en-US" sz="1800" dirty="0"/>
              <a:t>, a new </a:t>
            </a:r>
            <a:r>
              <a:rPr lang="en-US" sz="1800" b="1" dirty="0"/>
              <a:t>Component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When you're building a React Native app, you'll be making new components a lot.</a:t>
            </a:r>
            <a:endParaRPr lang="en-US" sz="1800" b="1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Anything you see on the screen is some sort of component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 component can be pretty basic - the only thing that's required is a </a:t>
            </a:r>
            <a:r>
              <a:rPr lang="en-US" sz="1800" b="1" dirty="0"/>
              <a:t>render</a:t>
            </a:r>
            <a:r>
              <a:rPr lang="en-US" sz="1800" dirty="0"/>
              <a:t> function which returns some JSX to render</a:t>
            </a:r>
            <a:endParaRPr lang="en-VN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66197A-4D31-854A-B930-E02FBD019451}"/>
              </a:ext>
            </a:extLst>
          </p:cNvPr>
          <p:cNvSpPr txBox="1"/>
          <p:nvPr/>
        </p:nvSpPr>
        <p:spPr>
          <a:xfrm>
            <a:off x="774915" y="1131376"/>
            <a:ext cx="6199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503999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367F5A1-A370-4E16-BC1E-530FA6FE0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Props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DFABCD-4712-1344-AF95-A7EBD53C6BB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4C6823-98D0-9A44-AA54-772AE0552C0D}"/>
              </a:ext>
            </a:extLst>
          </p:cNvPr>
          <p:cNvSpPr txBox="1"/>
          <p:nvPr/>
        </p:nvSpPr>
        <p:spPr>
          <a:xfrm>
            <a:off x="1038386" y="1983783"/>
            <a:ext cx="96089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Most components can be customized when they are created, with different parameters.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These creation parameters are called props, short for properties.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endParaRPr lang="en-US" sz="1800" dirty="0"/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For example, one basic React Native component is the Image. When you create an image, you can use a prop named source to control what image it shows.</a:t>
            </a:r>
          </a:p>
        </p:txBody>
      </p:sp>
    </p:spTree>
    <p:extLst>
      <p:ext uri="{BB962C8B-B14F-4D97-AF65-F5344CB8AC3E}">
        <p14:creationId xmlns:p14="http://schemas.microsoft.com/office/powerpoint/2010/main" val="1203758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27447-2395-8E46-B5C6-39A855F6D6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AFEA0A-9560-7F47-AFFB-E0BC76169B7E}"/>
              </a:ext>
            </a:extLst>
          </p:cNvPr>
          <p:cNvSpPr/>
          <p:nvPr/>
        </p:nvSpPr>
        <p:spPr>
          <a:xfrm>
            <a:off x="472440" y="1539612"/>
            <a:ext cx="6586728" cy="35548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Bananas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pic =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'https://upload.wikimedia.org/wikipedia/commons/d/de/Bananavarieties.jpg'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source={pic} style={{width: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193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110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6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3057D2-61D5-654A-9B49-E75938DD6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928" y="867276"/>
            <a:ext cx="3594100" cy="55372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0721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88E8E6E-2B09-0B48-9ABC-7E742D1574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FC87FE-3381-0B4C-AD80-B77E0C3AC328}"/>
              </a:ext>
            </a:extLst>
          </p:cNvPr>
          <p:cNvSpPr txBox="1"/>
          <p:nvPr/>
        </p:nvSpPr>
        <p:spPr>
          <a:xfrm>
            <a:off x="1363851" y="1270861"/>
            <a:ext cx="849307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Notice the braces surrounding </a:t>
            </a:r>
            <a:r>
              <a:rPr lang="en-US" sz="1800" dirty="0">
                <a:highlight>
                  <a:srgbClr val="C0C0C0"/>
                </a:highlight>
              </a:rPr>
              <a:t>{pic} </a:t>
            </a:r>
            <a:r>
              <a:rPr lang="en-US" sz="1800" dirty="0"/>
              <a:t>- these embed the variable pic into JSX.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You can put any JavaScript expression inside braces in JSX.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endParaRPr lang="en-US" sz="1800" dirty="0"/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Your own components can also use </a:t>
            </a:r>
            <a:r>
              <a:rPr lang="en-US" sz="1800" dirty="0">
                <a:highlight>
                  <a:srgbClr val="C0C0C0"/>
                </a:highlight>
              </a:rPr>
              <a:t>props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lets you make a single component that is used in many different places in your app, with slightly different properties in each place by referring to </a:t>
            </a:r>
            <a:r>
              <a:rPr lang="en-US" sz="1800" dirty="0" err="1">
                <a:highlight>
                  <a:srgbClr val="C0C0C0"/>
                </a:highlight>
              </a:rPr>
              <a:t>this.props</a:t>
            </a:r>
            <a:r>
              <a:rPr lang="en-US" sz="1800" dirty="0"/>
              <a:t> in your </a:t>
            </a:r>
            <a:r>
              <a:rPr lang="en-US" sz="1800" dirty="0">
                <a:highlight>
                  <a:srgbClr val="C0C0C0"/>
                </a:highlight>
              </a:rPr>
              <a:t>render </a:t>
            </a:r>
            <a:r>
              <a:rPr lang="en-US" sz="1800" dirty="0"/>
              <a:t>function.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Here's an example:</a:t>
            </a:r>
          </a:p>
        </p:txBody>
      </p:sp>
    </p:spTree>
    <p:extLst>
      <p:ext uri="{BB962C8B-B14F-4D97-AF65-F5344CB8AC3E}">
        <p14:creationId xmlns:p14="http://schemas.microsoft.com/office/powerpoint/2010/main" val="3757229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2E360-3D85-974C-BD4D-A93CF568B84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16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DA2168-5608-3D4C-A167-0E0D9C93490F}"/>
              </a:ext>
            </a:extLst>
          </p:cNvPr>
          <p:cNvSpPr/>
          <p:nvPr/>
        </p:nvSpPr>
        <p:spPr>
          <a:xfrm>
            <a:off x="472059" y="847497"/>
            <a:ext cx="6096000" cy="563551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Greeting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style={{alignItems: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.props.name}!&lt;/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LotsOfGreetings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style={{alignItems: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top: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Greeting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name=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'Rexxar'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Greeting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name=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'Jaina'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Greeting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name=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'Valeera'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8A20EB-8C88-C54C-82FC-F5DF576E67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906" y="920414"/>
            <a:ext cx="3619500" cy="55626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04813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822030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9702EDA-6D5F-4E49-A737-69A26EAD8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State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9880F9-76B8-594B-82D8-F61FB3E47E2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29B9B6-7E06-BE4C-8F14-9C9F34E21C1C}"/>
              </a:ext>
            </a:extLst>
          </p:cNvPr>
          <p:cNvSpPr txBox="1"/>
          <p:nvPr/>
        </p:nvSpPr>
        <p:spPr>
          <a:xfrm>
            <a:off x="838200" y="1701321"/>
            <a:ext cx="10515600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800" dirty="0"/>
              <a:t>There are two types of data that control a component: </a:t>
            </a:r>
            <a:r>
              <a:rPr lang="en-US" sz="1800" b="1" dirty="0"/>
              <a:t>props</a:t>
            </a:r>
            <a:r>
              <a:rPr lang="en-US" sz="1800" dirty="0"/>
              <a:t> and </a:t>
            </a:r>
            <a:r>
              <a:rPr lang="en-US" sz="1800" b="1" dirty="0"/>
              <a:t>state.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b="1" dirty="0"/>
              <a:t>Props</a:t>
            </a:r>
            <a:r>
              <a:rPr lang="en-US" sz="1800" dirty="0"/>
              <a:t> are set by the parent and they are fixed throughout the lifetime of a component. </a:t>
            </a:r>
          </a:p>
          <a:p>
            <a:pPr fontAlgn="base"/>
            <a:r>
              <a:rPr lang="en-US" sz="1800" dirty="0"/>
              <a:t>For data that is going to change, we have to use </a:t>
            </a:r>
            <a:r>
              <a:rPr lang="en-US" sz="1800" b="1" dirty="0"/>
              <a:t>state</a:t>
            </a:r>
            <a:r>
              <a:rPr lang="en-US" sz="1800" dirty="0"/>
              <a:t>.</a:t>
            </a:r>
          </a:p>
          <a:p>
            <a:pPr marL="285750" indent="-285750" fontAlgn="base">
              <a:buFont typeface="Wingdings" pitchFamily="2" charset="2"/>
              <a:buChar char="v"/>
            </a:pPr>
            <a:endParaRPr lang="en-US" sz="1800" dirty="0"/>
          </a:p>
          <a:p>
            <a:pPr fontAlgn="base"/>
            <a:r>
              <a:rPr lang="en-US" sz="1800" dirty="0"/>
              <a:t>In general, you should initialize </a:t>
            </a:r>
            <a:r>
              <a:rPr lang="en-US" sz="1800" b="1" dirty="0"/>
              <a:t>state</a:t>
            </a:r>
            <a:r>
              <a:rPr lang="en-US" sz="1800" dirty="0"/>
              <a:t> in the </a:t>
            </a:r>
            <a:r>
              <a:rPr lang="en-US" sz="1800" b="1" i="1" dirty="0"/>
              <a:t>constructor</a:t>
            </a:r>
            <a:r>
              <a:rPr lang="en-US" sz="1800" dirty="0"/>
              <a:t>, and then call </a:t>
            </a:r>
            <a:r>
              <a:rPr lang="en-US" sz="1800" b="1" i="1" dirty="0" err="1"/>
              <a:t>setState</a:t>
            </a:r>
            <a:r>
              <a:rPr lang="en-US" sz="1800" dirty="0"/>
              <a:t> when you want to change it.</a:t>
            </a:r>
          </a:p>
          <a:p>
            <a:pPr marL="285750" indent="-285750" fontAlgn="base">
              <a:buFont typeface="Wingdings" pitchFamily="2" charset="2"/>
              <a:buChar char="v"/>
            </a:pPr>
            <a:endParaRPr lang="en-US" sz="1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For example, let's say we want to make text that blinks all the time.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text itself gets set once when the blinking component gets created, so the text itself is a </a:t>
            </a:r>
            <a:r>
              <a:rPr lang="en-US" sz="1800" dirty="0">
                <a:highlight>
                  <a:srgbClr val="C0C0C0"/>
                </a:highlight>
              </a:rPr>
              <a:t>prop</a:t>
            </a:r>
            <a:r>
              <a:rPr lang="en-US" sz="1800" dirty="0"/>
              <a:t>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"whether the text is currently on or off" changes over time, so that should be kept in </a:t>
            </a:r>
            <a:r>
              <a:rPr lang="en-US" sz="1800" dirty="0">
                <a:highlight>
                  <a:srgbClr val="C0C0C0"/>
                </a:highlight>
              </a:rPr>
              <a:t>state</a:t>
            </a:r>
            <a:r>
              <a:rPr lang="en-US" sz="1800" dirty="0"/>
              <a:t>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200073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53E0-0188-7C4E-BEE3-E42E27CFEF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19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B6E948-560E-574B-8A47-E3093D0F13A2}"/>
              </a:ext>
            </a:extLst>
          </p:cNvPr>
          <p:cNvSpPr/>
          <p:nvPr/>
        </p:nvSpPr>
        <p:spPr>
          <a:xfrm>
            <a:off x="816142" y="191470"/>
            <a:ext cx="6499057" cy="63280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numCol="1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componentDidMount(){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Toggle the state every second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setInterval(() =&gt;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.setState(previousState =&gt;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{ isShowingText: !previousState.isShowingText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))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),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//state object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state = { isShowingText: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};</a:t>
            </a: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(!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.state.isShowingText)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.props.text}&lt;/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solidFill>
                <a:srgbClr val="F2590C"/>
              </a:solidFill>
              <a:latin typeface="var(--font-monospace)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18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47A54A-3A21-324F-983F-F912D78A22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2EC62A-8148-4D4C-874B-1F6692C0EE56}"/>
              </a:ext>
            </a:extLst>
          </p:cNvPr>
          <p:cNvSpPr/>
          <p:nvPr/>
        </p:nvSpPr>
        <p:spPr>
          <a:xfrm>
            <a:off x="1299274" y="1528856"/>
            <a:ext cx="6958739" cy="31700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text=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'I love to blink'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text=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'Yes blinking is so great'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text=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'Why did they ever take this out of HTML'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text=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'Look at me look at me look at me'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519155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7C65CD-18B3-D74B-98B3-25F0B4D029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DCF24E-B26C-5646-8411-F7D0B811098C}"/>
              </a:ext>
            </a:extLst>
          </p:cNvPr>
          <p:cNvSpPr txBox="1"/>
          <p:nvPr/>
        </p:nvSpPr>
        <p:spPr>
          <a:xfrm>
            <a:off x="838199" y="1565329"/>
            <a:ext cx="10398071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In a real application, you probably won't be setting state with a timer.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You might set state when you have new data from the server, or from user input.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You can also use a state container like </a:t>
            </a:r>
            <a:r>
              <a:rPr lang="en-US" sz="1800" dirty="0">
                <a:hlinkClick r:id="rId2"/>
              </a:rPr>
              <a:t>Redux</a:t>
            </a:r>
            <a:r>
              <a:rPr lang="en-US" sz="1800" dirty="0"/>
              <a:t> or </a:t>
            </a:r>
            <a:r>
              <a:rPr lang="en-US" sz="1800" dirty="0">
                <a:hlinkClick r:id="rId3"/>
              </a:rPr>
              <a:t>Mobx</a:t>
            </a:r>
            <a:r>
              <a:rPr lang="en-US" sz="1800" dirty="0"/>
              <a:t> to control your data flow.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In that case you would use </a:t>
            </a:r>
            <a:r>
              <a:rPr lang="en-US" sz="1800" dirty="0">
                <a:highlight>
                  <a:srgbClr val="C0C0C0"/>
                </a:highlight>
              </a:rPr>
              <a:t>Redux</a:t>
            </a:r>
            <a:r>
              <a:rPr lang="en-US" sz="1800" dirty="0"/>
              <a:t> or </a:t>
            </a:r>
            <a:r>
              <a:rPr lang="en-US" sz="1800" dirty="0" err="1">
                <a:highlight>
                  <a:srgbClr val="C0C0C0"/>
                </a:highlight>
              </a:rPr>
              <a:t>Mobx</a:t>
            </a:r>
            <a:r>
              <a:rPr lang="en-US" sz="1800" dirty="0"/>
              <a:t> to modify your state rather than calling </a:t>
            </a:r>
            <a:r>
              <a:rPr lang="en-US" sz="1800" dirty="0" err="1">
                <a:highlight>
                  <a:srgbClr val="C0C0C0"/>
                </a:highlight>
              </a:rPr>
              <a:t>setState</a:t>
            </a:r>
            <a:r>
              <a:rPr lang="en-US" sz="1800" dirty="0"/>
              <a:t> directly.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When </a:t>
            </a:r>
            <a:r>
              <a:rPr lang="en-US" sz="1800" dirty="0" err="1">
                <a:highlight>
                  <a:srgbClr val="C0C0C0"/>
                </a:highlight>
              </a:rPr>
              <a:t>setState</a:t>
            </a:r>
            <a:r>
              <a:rPr lang="en-US" sz="1800" dirty="0"/>
              <a:t> is called, </a:t>
            </a:r>
            <a:r>
              <a:rPr lang="en-US" sz="1800" dirty="0" err="1">
                <a:highlight>
                  <a:srgbClr val="C0C0C0"/>
                </a:highlight>
              </a:rPr>
              <a:t>BlinkApp</a:t>
            </a:r>
            <a:r>
              <a:rPr lang="en-US" sz="1800" dirty="0"/>
              <a:t> will re-render its Component.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By calling </a:t>
            </a:r>
            <a:r>
              <a:rPr lang="en-US" sz="1800" dirty="0" err="1">
                <a:highlight>
                  <a:srgbClr val="C0C0C0"/>
                </a:highlight>
              </a:rPr>
              <a:t>setState</a:t>
            </a:r>
            <a:r>
              <a:rPr lang="en-US" sz="1800" dirty="0"/>
              <a:t> within the Timer, the component will re-render every time the Timer ticks.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State works the same way as it does in React, so for more details on handling state, you can look at the </a:t>
            </a:r>
            <a:r>
              <a:rPr lang="en-US" sz="1800" dirty="0">
                <a:hlinkClick r:id="rId4"/>
              </a:rPr>
              <a:t>React.Component API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At this point, you might be annoyed that most of our examples so far use the default text color. To customize the text color, you will have to </a:t>
            </a:r>
            <a:r>
              <a:rPr lang="en-US" sz="1800" dirty="0">
                <a:hlinkClick r:id="rId5"/>
              </a:rPr>
              <a:t>learn about Style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988519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 codes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541579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23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CD6A0-D849-6546-9AE7-5CDDCFC9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86676"/>
            <a:ext cx="3932237" cy="1068388"/>
          </a:xfrm>
        </p:spPr>
        <p:txBody>
          <a:bodyPr/>
          <a:lstStyle/>
          <a:p>
            <a:r>
              <a:rPr lang="en-VN" dirty="0"/>
              <a:t>React Native Basics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5B0A2C-D036-2442-B690-DC60DC75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56232"/>
            <a:ext cx="3932237" cy="4298950"/>
          </a:xfrm>
        </p:spPr>
        <p:txBody>
          <a:bodyPr/>
          <a:lstStyle/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Learn the Basics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Props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State</a:t>
            </a:r>
          </a:p>
          <a:p>
            <a:r>
              <a:rPr lang="en-VN" dirty="0"/>
              <a:t>Style</a:t>
            </a:r>
          </a:p>
          <a:p>
            <a:r>
              <a:rPr lang="en-VN" dirty="0"/>
              <a:t>Hight and Width</a:t>
            </a:r>
          </a:p>
          <a:p>
            <a:r>
              <a:rPr lang="en-VN" dirty="0"/>
              <a:t>Layout with Flexbox</a:t>
            </a:r>
          </a:p>
          <a:p>
            <a:r>
              <a:rPr lang="en-VN" dirty="0"/>
              <a:t>Handling Text Input</a:t>
            </a:r>
          </a:p>
          <a:p>
            <a:r>
              <a:rPr lang="en-VN" dirty="0"/>
              <a:t>Handling Touches</a:t>
            </a:r>
          </a:p>
          <a:p>
            <a:r>
              <a:rPr lang="en-VN" dirty="0"/>
              <a:t>Using a Scroll View</a:t>
            </a:r>
          </a:p>
          <a:p>
            <a:r>
              <a:rPr lang="en-VN" dirty="0"/>
              <a:t>Using List Views</a:t>
            </a:r>
          </a:p>
          <a:p>
            <a:r>
              <a:rPr lang="en-VN" dirty="0"/>
              <a:t>Networking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1522-131A-534E-A18C-BCBBF9F7E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BF9C9-FE75-3B46-B014-6ABF56AF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E8BAB2B-C2D6-4738-878D-9A75C39AA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Learn the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4AA397-A825-AD4B-ACB6-5D5589C4FF9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CDF153-C6F4-DE4C-ABC2-53A82A6DC911}"/>
              </a:ext>
            </a:extLst>
          </p:cNvPr>
          <p:cNvSpPr txBox="1"/>
          <p:nvPr/>
        </p:nvSpPr>
        <p:spPr>
          <a:xfrm>
            <a:off x="838200" y="1701321"/>
            <a:ext cx="105156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React Native is like React, but it uses native components instead of web components as building blocks.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So to understand the basic structure of a React Native app, you need to understand some of the basic React concepts, like JSX, components, state, and props.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If you already know React, you still need to learn some React-Native-specific stuff, like the native components.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tutorial is aimed at all audiences, whether you have React experience or not.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endParaRPr lang="en-US" sz="1800" dirty="0"/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Let's do this thing.</a:t>
            </a:r>
          </a:p>
        </p:txBody>
      </p:sp>
    </p:spTree>
    <p:extLst>
      <p:ext uri="{BB962C8B-B14F-4D97-AF65-F5344CB8AC3E}">
        <p14:creationId xmlns:p14="http://schemas.microsoft.com/office/powerpoint/2010/main" val="728338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F0855B-EE76-EC49-8419-02C8132B65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C8E198-1556-EC44-BCFA-DADB60B39601}"/>
              </a:ext>
            </a:extLst>
          </p:cNvPr>
          <p:cNvSpPr/>
          <p:nvPr/>
        </p:nvSpPr>
        <p:spPr>
          <a:xfrm>
            <a:off x="614185" y="2185673"/>
            <a:ext cx="6330696" cy="30963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HelloWorldApp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 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justifyContent: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"center"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alignItems: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"center"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world!&lt;/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F542FB-A026-6E49-852E-F9157944A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972" y="893011"/>
            <a:ext cx="3581400" cy="55118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356BC1-6AD9-BE4A-9618-2C46DDA0738C}"/>
              </a:ext>
            </a:extLst>
          </p:cNvPr>
          <p:cNvSpPr txBox="1"/>
          <p:nvPr/>
        </p:nvSpPr>
        <p:spPr>
          <a:xfrm>
            <a:off x="348015" y="523679"/>
            <a:ext cx="444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Hello World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F9FE6C-B095-D34F-811C-D642E46265FD}"/>
              </a:ext>
            </a:extLst>
          </p:cNvPr>
          <p:cNvSpPr txBox="1"/>
          <p:nvPr/>
        </p:nvSpPr>
        <p:spPr>
          <a:xfrm>
            <a:off x="348015" y="1056288"/>
            <a:ext cx="6671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 accordance with the ancient traditions of our people, we must first build an app that does nothing except say "Hello, world!". Here it is: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276AF7-5D8A-CA48-8306-FBE6769133F5}"/>
              </a:ext>
            </a:extLst>
          </p:cNvPr>
          <p:cNvSpPr txBox="1"/>
          <p:nvPr/>
        </p:nvSpPr>
        <p:spPr>
          <a:xfrm>
            <a:off x="614185" y="5687878"/>
            <a:ext cx="6330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If you are feeling curious, you can play around with sample code directly in the web simulators.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910045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499244-1D69-0F43-818D-6CF9BD3AF6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C333C3-B685-9042-80A7-83DF11BE1CF3}"/>
              </a:ext>
            </a:extLst>
          </p:cNvPr>
          <p:cNvSpPr txBox="1"/>
          <p:nvPr/>
        </p:nvSpPr>
        <p:spPr>
          <a:xfrm>
            <a:off x="348015" y="523679"/>
            <a:ext cx="444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How to run it on your Simulator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E077E-FF8E-3547-ADB7-F791F14CE205}"/>
              </a:ext>
            </a:extLst>
          </p:cNvPr>
          <p:cNvSpPr txBox="1"/>
          <p:nvPr/>
        </p:nvSpPr>
        <p:spPr>
          <a:xfrm>
            <a:off x="1095162" y="1513482"/>
            <a:ext cx="64587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Creating a new application</a:t>
            </a:r>
            <a:endParaRPr lang="en-US" sz="1800" dirty="0"/>
          </a:p>
          <a:p>
            <a:r>
              <a:rPr lang="en-US" sz="1800" i="1" dirty="0" err="1">
                <a:solidFill>
                  <a:schemeClr val="tx1"/>
                </a:solidFill>
              </a:rPr>
              <a:t>npx</a:t>
            </a:r>
            <a:r>
              <a:rPr lang="en-US" sz="1800" i="1" dirty="0">
                <a:solidFill>
                  <a:schemeClr val="tx1"/>
                </a:solidFill>
              </a:rPr>
              <a:t> react-native </a:t>
            </a:r>
            <a:r>
              <a:rPr lang="en-US" sz="1800" i="1" dirty="0" err="1">
                <a:solidFill>
                  <a:schemeClr val="tx1"/>
                </a:solidFill>
              </a:rPr>
              <a:t>init</a:t>
            </a:r>
            <a:r>
              <a:rPr lang="en-US" sz="1800" i="1" dirty="0">
                <a:solidFill>
                  <a:schemeClr val="tx1"/>
                </a:solidFill>
              </a:rPr>
              <a:t> HelloWorld</a:t>
            </a:r>
          </a:p>
          <a:p>
            <a:endParaRPr lang="en-US" sz="1800" i="1" dirty="0">
              <a:solidFill>
                <a:schemeClr val="tx1"/>
              </a:solidFill>
            </a:endParaRPr>
          </a:p>
          <a:p>
            <a:r>
              <a:rPr lang="en-US" sz="1800" b="1" dirty="0"/>
              <a:t>[Optional] Using a specific version or template</a:t>
            </a:r>
          </a:p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</a:t>
            </a:r>
            <a:r>
              <a:rPr lang="en-US" sz="1800" i="1" dirty="0">
                <a:solidFill>
                  <a:schemeClr val="tx1"/>
                </a:solidFill>
              </a:rPr>
              <a:t>HelloWorld</a:t>
            </a:r>
            <a:r>
              <a:rPr lang="en-US" sz="1800" dirty="0"/>
              <a:t> --version X.XX.X</a:t>
            </a:r>
            <a:endParaRPr lang="en-VN" sz="1800" i="1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37154C-E7DF-B24F-B158-6D4D4831E60F}"/>
              </a:ext>
            </a:extLst>
          </p:cNvPr>
          <p:cNvSpPr txBox="1"/>
          <p:nvPr/>
        </p:nvSpPr>
        <p:spPr>
          <a:xfrm>
            <a:off x="1095162" y="3597777"/>
            <a:ext cx="6239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Running your React Native application</a:t>
            </a:r>
          </a:p>
          <a:p>
            <a:r>
              <a:rPr lang="en-US" sz="1800" i="1"/>
              <a:t>cd </a:t>
            </a:r>
            <a:r>
              <a:rPr lang="en-US" sz="1800" i="1">
                <a:solidFill>
                  <a:schemeClr val="tx1"/>
                </a:solidFill>
              </a:rPr>
              <a:t>HelloWorld</a:t>
            </a:r>
            <a:endParaRPr lang="en-VN" sz="18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9F1CD8-CF81-1B4B-AB00-63B24ADD6926}"/>
              </a:ext>
            </a:extLst>
          </p:cNvPr>
          <p:cNvSpPr txBox="1"/>
          <p:nvPr/>
        </p:nvSpPr>
        <p:spPr>
          <a:xfrm>
            <a:off x="1130214" y="4274885"/>
            <a:ext cx="283768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iOS:</a:t>
            </a:r>
          </a:p>
          <a:p>
            <a:r>
              <a:rPr lang="en-US" sz="1800" i="1" dirty="0"/>
              <a:t>cd </a:t>
            </a:r>
            <a:r>
              <a:rPr lang="en-US" sz="1800" i="1" dirty="0" err="1"/>
              <a:t>ios</a:t>
            </a:r>
            <a:endParaRPr lang="en-US" sz="1800" i="1" dirty="0"/>
          </a:p>
          <a:p>
            <a:r>
              <a:rPr lang="en-US" sz="1800" i="1" dirty="0"/>
              <a:t>pod install &amp;&amp; cd ..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</a:t>
            </a:r>
            <a:r>
              <a:rPr lang="en-US" sz="1800" i="1" dirty="0" err="1"/>
              <a:t>ios</a:t>
            </a:r>
            <a:endParaRPr lang="en-VN" sz="18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0D4CDD-795C-9E4B-85E1-EE454DC2E1A7}"/>
              </a:ext>
            </a:extLst>
          </p:cNvPr>
          <p:cNvSpPr txBox="1"/>
          <p:nvPr/>
        </p:nvSpPr>
        <p:spPr>
          <a:xfrm>
            <a:off x="4198785" y="4274885"/>
            <a:ext cx="321259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Android: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run-android</a:t>
            </a:r>
            <a:endParaRPr lang="en-VN" sz="1800" i="1" dirty="0"/>
          </a:p>
        </p:txBody>
      </p:sp>
    </p:spTree>
    <p:extLst>
      <p:ext uri="{BB962C8B-B14F-4D97-AF65-F5344CB8AC3E}">
        <p14:creationId xmlns:p14="http://schemas.microsoft.com/office/powerpoint/2010/main" val="4191328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7AAC72-7982-0343-9D92-6220147090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74A5E9-D7D8-8445-88A7-588E5EA2B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58" y="1851536"/>
            <a:ext cx="9551047" cy="46873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CFAF7B-3B64-7241-A297-D03E53D03D4F}"/>
              </a:ext>
            </a:extLst>
          </p:cNvPr>
          <p:cNvSpPr txBox="1"/>
          <p:nvPr/>
        </p:nvSpPr>
        <p:spPr>
          <a:xfrm>
            <a:off x="967458" y="914400"/>
            <a:ext cx="7882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Paste the sniper code above it into your </a:t>
            </a:r>
            <a:r>
              <a:rPr lang="en-US" sz="1800" dirty="0" err="1">
                <a:highlight>
                  <a:srgbClr val="C0C0C0"/>
                </a:highlight>
              </a:rPr>
              <a:t>App.js</a:t>
            </a:r>
            <a:r>
              <a:rPr lang="en-US" sz="1800" dirty="0"/>
              <a:t> file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4165916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7619C5-DBDB-3C43-A016-1525FC7A0C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68AA43-9122-F94D-9157-6104BDCBF84A}"/>
              </a:ext>
            </a:extLst>
          </p:cNvPr>
          <p:cNvSpPr/>
          <p:nvPr/>
        </p:nvSpPr>
        <p:spPr>
          <a:xfrm>
            <a:off x="1297983" y="2700878"/>
            <a:ext cx="8684217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/**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 @format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AppRegistry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HelloWorldApp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'./App'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Change this line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{name as appName}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'./app.json'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AppRegistry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.registerComponent(appName, () =&gt;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HelloWorldApp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Change this line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B7B60D-933B-7F4F-8A38-83D9591F0454}"/>
              </a:ext>
            </a:extLst>
          </p:cNvPr>
          <p:cNvSpPr txBox="1"/>
          <p:nvPr/>
        </p:nvSpPr>
        <p:spPr>
          <a:xfrm>
            <a:off x="1100380" y="1239864"/>
            <a:ext cx="787313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the file index.js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Correct the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/>
              <a:t> line and 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registerComponent</a:t>
            </a:r>
            <a:r>
              <a:rPr lang="en-VN" sz="1800" dirty="0">
                <a:solidFill>
                  <a:srgbClr val="5C6773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line</a:t>
            </a:r>
            <a:endParaRPr lang="en-V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453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8C37-2799-8F40-92AC-CD79981A68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C85862-F1EE-A14E-BB86-FE86A426504A}"/>
              </a:ext>
            </a:extLst>
          </p:cNvPr>
          <p:cNvSpPr txBox="1"/>
          <p:nvPr/>
        </p:nvSpPr>
        <p:spPr>
          <a:xfrm>
            <a:off x="1059052" y="1999281"/>
            <a:ext cx="425686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Press </a:t>
            </a:r>
            <a:r>
              <a:rPr lang="en-US" sz="1800" b="1" dirty="0"/>
              <a:t>⌘D</a:t>
            </a:r>
            <a:r>
              <a:rPr lang="en-US" sz="1800" dirty="0"/>
              <a:t> keyboard shortcut when your app is running in the iOS Simulator, or </a:t>
            </a:r>
            <a:r>
              <a:rPr lang="en-US" sz="1800" b="1" dirty="0"/>
              <a:t>⌘M</a:t>
            </a:r>
            <a:r>
              <a:rPr lang="en-US" sz="1800" dirty="0"/>
              <a:t> when running in an Android emulator on Mac OS and </a:t>
            </a:r>
            <a:r>
              <a:rPr lang="en-US" sz="1800" b="1" dirty="0" err="1"/>
              <a:t>Ctrl+M</a:t>
            </a:r>
            <a:r>
              <a:rPr lang="en-US" sz="1800" dirty="0"/>
              <a:t> on Windows and Linux.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Chose </a:t>
            </a:r>
            <a:r>
              <a:rPr lang="en-US" sz="1800" b="1" dirty="0"/>
              <a:t>Reload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C4BBB-122C-AA40-9CAF-E7121C645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100" y="1503640"/>
            <a:ext cx="3467100" cy="480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13018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3790</TotalTime>
  <Words>1913</Words>
  <Application>Microsoft Macintosh PowerPoint</Application>
  <PresentationFormat>Widescreen</PresentationFormat>
  <Paragraphs>245</Paragraphs>
  <Slides>23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var(--font-monospace)</vt:lpstr>
      <vt:lpstr>Arial</vt:lpstr>
      <vt:lpstr>Calibri</vt:lpstr>
      <vt:lpstr>Times New Roman</vt:lpstr>
      <vt:lpstr>Wingdings</vt:lpstr>
      <vt:lpstr>cc_blue</vt:lpstr>
      <vt:lpstr>React Native Basic</vt:lpstr>
      <vt:lpstr>The basics</vt:lpstr>
      <vt:lpstr>React Native Basics</vt:lpstr>
      <vt:lpstr>Learn the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Props</vt:lpstr>
      <vt:lpstr>PowerPoint Presentation</vt:lpstr>
      <vt:lpstr>PowerPoint Presentation</vt:lpstr>
      <vt:lpstr>PowerPoint Presentation</vt:lpstr>
      <vt:lpstr>Exercise</vt:lpstr>
      <vt:lpstr>State</vt:lpstr>
      <vt:lpstr>PowerPoint Presentation</vt:lpstr>
      <vt:lpstr>PowerPoint Presentation</vt:lpstr>
      <vt:lpstr>PowerPoint Presentation</vt:lpstr>
      <vt:lpstr>Exercise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54</cp:revision>
  <cp:lastPrinted>2020-04-06T06:57:46Z</cp:lastPrinted>
  <dcterms:created xsi:type="dcterms:W3CDTF">2020-04-06T02:02:09Z</dcterms:created>
  <dcterms:modified xsi:type="dcterms:W3CDTF">2020-04-12T20:09:58Z</dcterms:modified>
</cp:coreProperties>
</file>